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5351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2856786"/>
            <a:ext cx="7212449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Протоколы и Модели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6319599" y="40232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Введение в протоколы и модели для эффективной сетевой коммуникации. Изучим различные типы протоколов и основные модели в сетевых протоколах.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319599" y="50006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7219" y="5008245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86086" y="4983956"/>
            <a:ext cx="239339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Санжар Конуров</a:t>
            </a:r>
            <a:endParaRPr lang="en-US" sz="2187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0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4490799" y="174593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Определение протоколов и моделей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4490799" y="3467933"/>
            <a:ext cx="9306401" cy="1396722"/>
          </a:xfrm>
          <a:prstGeom prst="roundRect">
            <a:avLst>
              <a:gd name="adj" fmla="val 7159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726781" y="370391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Протоколы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4726781" y="4273272"/>
            <a:ext cx="88344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Набор правил и процедур, которые определяют, как устройства обмениваются данными.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490799" y="5086826"/>
            <a:ext cx="9306401" cy="1396722"/>
          </a:xfrm>
          <a:prstGeom prst="roundRect">
            <a:avLst>
              <a:gd name="adj" fmla="val 7159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26781" y="53228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Модели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4726781" y="5892165"/>
            <a:ext cx="88344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Абстрактные концепции, описывающие взаимодействие устройств в сети.</a:t>
            </a:r>
            <a:endParaRPr lang="en-US" sz="17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pic>
        <p:nvPicPr>
          <p:cNvPr id="12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460659"/>
            <a:ext cx="821864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Различные типы протоколов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599373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786074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Беспроводные протоколы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702618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Обеспечивают передачу данных через беспроводные средства связи, такие как Wi-Fi.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599373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786074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Проводные протоколы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702618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Используются для передачи данных по проводным каналам, таким как Ethernet.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599373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786193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Оптические протоколы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702737"/>
            <a:ext cx="308907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Используются для передачи данных по оптическим волоконным кабелям.</a:t>
            </a:r>
            <a:endParaRPr lang="en-US" sz="1750" dirty="0"/>
          </a:p>
        </p:txBody>
      </p:sp>
      <p:pic>
        <p:nvPicPr>
          <p:cNvPr id="14" name="Image 4" descr="preencoded.png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505"/>
          </a:xfrm>
          <a:prstGeom prst="rect">
            <a:avLst/>
          </a:prstGeom>
          <a:solidFill>
            <a:srgbClr val="FFFFFF">
              <a:alpha val="75000"/>
            </a:srgbClr>
          </a:solidFill>
          <a:ln w="113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266837" y="2761893"/>
            <a:ext cx="8096726" cy="11318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57"/>
              </a:lnSpc>
              <a:buNone/>
            </a:pPr>
            <a:r>
              <a:rPr lang="en-US" sz="3565" b="1" kern="0" spc="-71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Основные модели в сетевых протоколах</a:t>
            </a:r>
            <a:endParaRPr lang="en-US" sz="3565" dirty="0"/>
          </a:p>
        </p:txBody>
      </p:sp>
      <p:sp>
        <p:nvSpPr>
          <p:cNvPr id="5" name="Shape 2"/>
          <p:cNvSpPr/>
          <p:nvPr/>
        </p:nvSpPr>
        <p:spPr>
          <a:xfrm>
            <a:off x="7297103" y="4165283"/>
            <a:ext cx="36195" cy="3568184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6" name="Shape 3"/>
          <p:cNvSpPr/>
          <p:nvPr/>
        </p:nvSpPr>
        <p:spPr>
          <a:xfrm>
            <a:off x="7518916" y="4492347"/>
            <a:ext cx="633889" cy="36195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7" name="Shape 4"/>
          <p:cNvSpPr/>
          <p:nvPr/>
        </p:nvSpPr>
        <p:spPr>
          <a:xfrm>
            <a:off x="7111484" y="4306729"/>
            <a:ext cx="407432" cy="407432"/>
          </a:xfrm>
          <a:prstGeom prst="roundRect">
            <a:avLst>
              <a:gd name="adj" fmla="val 20004"/>
            </a:avLst>
          </a:prstGeom>
          <a:solidFill>
            <a:srgbClr val="EBD0FB"/>
          </a:solidFill>
          <a:ln w="11311">
            <a:solidFill>
              <a:srgbClr val="D7A1F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41619" y="4340662"/>
            <a:ext cx="147042" cy="3395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4"/>
              </a:lnSpc>
              <a:buNone/>
            </a:pPr>
            <a:r>
              <a:rPr lang="en-US" sz="2139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139" dirty="0"/>
          </a:p>
        </p:txBody>
      </p:sp>
      <p:sp>
        <p:nvSpPr>
          <p:cNvPr id="9" name="Text 6"/>
          <p:cNvSpPr/>
          <p:nvPr/>
        </p:nvSpPr>
        <p:spPr>
          <a:xfrm>
            <a:off x="8311277" y="4346377"/>
            <a:ext cx="1811060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8"/>
              </a:lnSpc>
              <a:buNone/>
            </a:pPr>
            <a:r>
              <a:rPr lang="en-US" sz="1783" b="1" kern="0" spc="-3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Модель OSI</a:t>
            </a:r>
            <a:endParaRPr lang="en-US" sz="1783" dirty="0"/>
          </a:p>
        </p:txBody>
      </p:sp>
      <p:sp>
        <p:nvSpPr>
          <p:cNvPr id="10" name="Text 7"/>
          <p:cNvSpPr/>
          <p:nvPr/>
        </p:nvSpPr>
        <p:spPr>
          <a:xfrm>
            <a:off x="8311277" y="4810363"/>
            <a:ext cx="3052286" cy="8690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2"/>
              </a:lnSpc>
              <a:buNone/>
            </a:pPr>
            <a:r>
              <a:rPr lang="en-US" sz="1426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Семь уровней, каждый из которых отвечает за определенные функции передачи данных.</a:t>
            </a:r>
            <a:endParaRPr lang="en-US" sz="1426" dirty="0"/>
          </a:p>
        </p:txBody>
      </p:sp>
      <p:sp>
        <p:nvSpPr>
          <p:cNvPr id="11" name="Shape 8"/>
          <p:cNvSpPr/>
          <p:nvPr/>
        </p:nvSpPr>
        <p:spPr>
          <a:xfrm>
            <a:off x="6477595" y="5397818"/>
            <a:ext cx="633889" cy="36195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12" name="Shape 9"/>
          <p:cNvSpPr/>
          <p:nvPr/>
        </p:nvSpPr>
        <p:spPr>
          <a:xfrm>
            <a:off x="7111484" y="5212199"/>
            <a:ext cx="407432" cy="407432"/>
          </a:xfrm>
          <a:prstGeom prst="roundRect">
            <a:avLst>
              <a:gd name="adj" fmla="val 20004"/>
            </a:avLst>
          </a:prstGeom>
          <a:solidFill>
            <a:srgbClr val="EBD0FB"/>
          </a:solidFill>
          <a:ln w="11311">
            <a:solidFill>
              <a:srgbClr val="D7A1F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41619" y="5246132"/>
            <a:ext cx="147042" cy="3395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4"/>
              </a:lnSpc>
              <a:buNone/>
            </a:pPr>
            <a:r>
              <a:rPr lang="en-US" sz="2139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139" dirty="0"/>
          </a:p>
        </p:txBody>
      </p:sp>
      <p:sp>
        <p:nvSpPr>
          <p:cNvPr id="14" name="Text 11"/>
          <p:cNvSpPr/>
          <p:nvPr/>
        </p:nvSpPr>
        <p:spPr>
          <a:xfrm>
            <a:off x="4508063" y="5251847"/>
            <a:ext cx="1811060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228"/>
              </a:lnSpc>
              <a:buNone/>
            </a:pPr>
            <a:r>
              <a:rPr lang="en-US" sz="1783" b="1" kern="0" spc="-3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Модель TCP/IP</a:t>
            </a:r>
            <a:endParaRPr lang="en-US" sz="1783" dirty="0"/>
          </a:p>
        </p:txBody>
      </p:sp>
      <p:sp>
        <p:nvSpPr>
          <p:cNvPr id="15" name="Text 12"/>
          <p:cNvSpPr/>
          <p:nvPr/>
        </p:nvSpPr>
        <p:spPr>
          <a:xfrm>
            <a:off x="3266837" y="5715833"/>
            <a:ext cx="3052286" cy="8690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282"/>
              </a:lnSpc>
              <a:buNone/>
            </a:pPr>
            <a:r>
              <a:rPr lang="en-US" sz="1426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Четыре уровня, широко применяемые в Интернете, включая протоколы HTTP, FTP и SMTP.</a:t>
            </a:r>
            <a:endParaRPr lang="en-US" sz="1426" dirty="0"/>
          </a:p>
        </p:txBody>
      </p:sp>
      <p:sp>
        <p:nvSpPr>
          <p:cNvPr id="16" name="Shape 13"/>
          <p:cNvSpPr/>
          <p:nvPr/>
        </p:nvSpPr>
        <p:spPr>
          <a:xfrm>
            <a:off x="7518916" y="6368653"/>
            <a:ext cx="633889" cy="36195"/>
          </a:xfrm>
          <a:prstGeom prst="rect">
            <a:avLst/>
          </a:prstGeom>
          <a:solidFill>
            <a:srgbClr val="D7A1F7"/>
          </a:solidFill>
          <a:ln/>
        </p:spPr>
      </p:sp>
      <p:sp>
        <p:nvSpPr>
          <p:cNvPr id="17" name="Shape 14"/>
          <p:cNvSpPr/>
          <p:nvPr/>
        </p:nvSpPr>
        <p:spPr>
          <a:xfrm>
            <a:off x="7111484" y="6183035"/>
            <a:ext cx="407432" cy="407432"/>
          </a:xfrm>
          <a:prstGeom prst="roundRect">
            <a:avLst>
              <a:gd name="adj" fmla="val 20004"/>
            </a:avLst>
          </a:prstGeom>
          <a:solidFill>
            <a:srgbClr val="EBD0FB"/>
          </a:solidFill>
          <a:ln w="11311">
            <a:solidFill>
              <a:srgbClr val="D7A1F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41619" y="6216968"/>
            <a:ext cx="147042" cy="3395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4"/>
              </a:lnSpc>
              <a:buNone/>
            </a:pPr>
            <a:r>
              <a:rPr lang="en-US" sz="2139" b="1" kern="0" spc="-43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139" dirty="0"/>
          </a:p>
        </p:txBody>
      </p:sp>
      <p:sp>
        <p:nvSpPr>
          <p:cNvPr id="19" name="Text 16"/>
          <p:cNvSpPr/>
          <p:nvPr/>
        </p:nvSpPr>
        <p:spPr>
          <a:xfrm>
            <a:off x="8311277" y="6222683"/>
            <a:ext cx="3052286" cy="5657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28"/>
              </a:lnSpc>
              <a:buNone/>
            </a:pPr>
            <a:r>
              <a:rPr lang="en-US" sz="1783" b="1" kern="0" spc="-3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Модель протоколов AppleTalk</a:t>
            </a:r>
            <a:endParaRPr lang="en-US" sz="1783" dirty="0"/>
          </a:p>
        </p:txBody>
      </p:sp>
      <p:sp>
        <p:nvSpPr>
          <p:cNvPr id="20" name="Text 17"/>
          <p:cNvSpPr/>
          <p:nvPr/>
        </p:nvSpPr>
        <p:spPr>
          <a:xfrm>
            <a:off x="8311277" y="6969562"/>
            <a:ext cx="3052286" cy="5793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2"/>
              </a:lnSpc>
              <a:buNone/>
            </a:pPr>
            <a:r>
              <a:rPr lang="en-US" sz="1426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Используется в сетях Apple, состоящая из пяти основных уровней.</a:t>
            </a:r>
            <a:endParaRPr lang="en-US" sz="1426" dirty="0"/>
          </a:p>
        </p:txBody>
      </p:sp>
      <p:pic>
        <p:nvPicPr>
          <p:cNvPr id="2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263854"/>
          </a:xfrm>
          <a:prstGeom prst="rect">
            <a:avLst/>
          </a:prstGeom>
        </p:spPr>
      </p:pic>
      <p:pic>
        <p:nvPicPr>
          <p:cNvPr id="22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517928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Примеры известных протоколов и моделей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351014"/>
            <a:ext cx="9933503" cy="3360539"/>
          </a:xfrm>
          <a:prstGeom prst="roundRect">
            <a:avLst>
              <a:gd name="adj" fmla="val 2975"/>
            </a:avLst>
          </a:prstGeom>
          <a:noFill/>
          <a:ln w="13811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362200" y="3364825"/>
            <a:ext cx="9905881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584490" y="3505676"/>
            <a:ext cx="45047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HTTP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3505676"/>
            <a:ext cx="450473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Протокол передачи гипертекста, используемый для обмена данными в Вебе.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362200" y="4357330"/>
            <a:ext cx="9905881" cy="134790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584490" y="4498181"/>
            <a:ext cx="45047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SMTP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498181"/>
            <a:ext cx="450473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Протокол передачи электронной почты, используемый для отправки и доставки электронных сообщений.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362200" y="5705237"/>
            <a:ext cx="9905881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584490" y="5846088"/>
            <a:ext cx="450473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TCP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5846088"/>
            <a:ext cx="450473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Протокол управления передачей, обеспечивающий надежную передачу данных.</a:t>
            </a:r>
            <a:endParaRPr lang="en-US" sz="1750" dirty="0"/>
          </a:p>
        </p:txBody>
      </p:sp>
      <p:pic>
        <p:nvPicPr>
          <p:cNvPr id="1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91416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Выбор протокола и модели для конкретных задач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280975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91195" y="2851428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555313" y="28860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Размер сети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555313" y="3455432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Маленькая сеть может обойтись простыми протоколами, в то время как большие сети требуют более сложных.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33199" y="456199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91195" y="4603671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1555313" y="4638318"/>
            <a:ext cx="385964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Скорость передачи данных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1555313" y="5207675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Некоторые протоколы обеспечивают более высокую скорость передачи данных.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33199" y="595884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91195" y="6000512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555313" y="6035159"/>
            <a:ext cx="23987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Тип приложений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1555313" y="6604516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Различные протоколы предназначены для специфических типов приложений, таких как видео-стриминг или электронная почта.</a:t>
            </a:r>
            <a:endParaRPr lang="en-US" sz="175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pic>
        <p:nvPicPr>
          <p:cNvPr id="1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253746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Заключение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787259"/>
            <a:ext cx="33843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Основы протоколов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348389" y="4425910"/>
            <a:ext cx="46957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Независимо от выбранного протокола и модели, понимание основных концепций и функций необходимо для успешной работы сети.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687" y="3787259"/>
            <a:ext cx="365295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Развитие технологий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7593687" y="4425910"/>
            <a:ext cx="46957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Протоколы и модели продолжают развиваться, следуя за постоянным развитием сетевых технологий.</a:t>
            </a:r>
            <a:endParaRPr lang="en-US" sz="1750" dirty="0"/>
          </a:p>
        </p:txBody>
      </p:sp>
      <p:pic>
        <p:nvPicPr>
          <p:cNvPr id="9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294</Words>
  <Application>Microsoft Office PowerPoint</Application>
  <PresentationFormat>Произвольный</PresentationFormat>
  <Paragraphs>54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adonis-web</vt:lpstr>
      <vt:lpstr>Arial</vt:lpstr>
      <vt:lpstr>Calibri</vt:lpstr>
      <vt:lpstr>Source Sans Pro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1</cp:revision>
  <dcterms:created xsi:type="dcterms:W3CDTF">2023-10-28T11:16:30Z</dcterms:created>
  <dcterms:modified xsi:type="dcterms:W3CDTF">2023-10-28T11:19:42Z</dcterms:modified>
</cp:coreProperties>
</file>